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076137130" r:id="rId2"/>
    <p:sldId id="301" r:id="rId3"/>
    <p:sldId id="258" r:id="rId4"/>
    <p:sldId id="260" r:id="rId5"/>
    <p:sldId id="362" r:id="rId6"/>
    <p:sldId id="2076137131" r:id="rId7"/>
    <p:sldId id="366" r:id="rId8"/>
    <p:sldId id="2076137124" r:id="rId9"/>
    <p:sldId id="2076137129" r:id="rId10"/>
    <p:sldId id="303" r:id="rId11"/>
    <p:sldId id="5035" r:id="rId12"/>
    <p:sldId id="4953" r:id="rId13"/>
    <p:sldId id="2076137137" r:id="rId14"/>
    <p:sldId id="2076137139" r:id="rId15"/>
    <p:sldId id="2076137138" r:id="rId16"/>
    <p:sldId id="2076137136" r:id="rId17"/>
    <p:sldId id="2076137135" r:id="rId18"/>
    <p:sldId id="2076137141" r:id="rId19"/>
    <p:sldId id="2076137142" r:id="rId20"/>
    <p:sldId id="4969" r:id="rId21"/>
    <p:sldId id="4955" r:id="rId22"/>
    <p:sldId id="4956" r:id="rId23"/>
    <p:sldId id="4970" r:id="rId24"/>
    <p:sldId id="4968" r:id="rId25"/>
    <p:sldId id="2076137143" r:id="rId26"/>
    <p:sldId id="2076137145" r:id="rId27"/>
    <p:sldId id="2076137146" r:id="rId28"/>
    <p:sldId id="2076137144" r:id="rId29"/>
    <p:sldId id="2076137149" r:id="rId30"/>
    <p:sldId id="4960" r:id="rId31"/>
    <p:sldId id="4959" r:id="rId32"/>
    <p:sldId id="2076137132" r:id="rId33"/>
    <p:sldId id="2076137133" r:id="rId34"/>
    <p:sldId id="2076137134" r:id="rId35"/>
    <p:sldId id="2076137140" r:id="rId36"/>
    <p:sldId id="2076137150" r:id="rId37"/>
    <p:sldId id="2076137148" r:id="rId38"/>
    <p:sldId id="2076137147" r:id="rId39"/>
    <p:sldId id="4926" r:id="rId40"/>
    <p:sldId id="4928" r:id="rId41"/>
    <p:sldId id="4929" r:id="rId42"/>
    <p:sldId id="4930" r:id="rId43"/>
    <p:sldId id="4931" r:id="rId44"/>
    <p:sldId id="4932" r:id="rId45"/>
    <p:sldId id="4933" r:id="rId46"/>
    <p:sldId id="5027" r:id="rId47"/>
    <p:sldId id="4992" r:id="rId48"/>
    <p:sldId id="4993" r:id="rId49"/>
    <p:sldId id="4994" r:id="rId50"/>
    <p:sldId id="4995" r:id="rId51"/>
    <p:sldId id="4996" r:id="rId52"/>
    <p:sldId id="4997" r:id="rId53"/>
    <p:sldId id="4998" r:id="rId5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076137130"/>
            <p14:sldId id="301"/>
            <p14:sldId id="258"/>
            <p14:sldId id="260"/>
            <p14:sldId id="362"/>
            <p14:sldId id="2076137131"/>
            <p14:sldId id="366"/>
            <p14:sldId id="2076137124"/>
            <p14:sldId id="2076137129"/>
            <p14:sldId id="303"/>
          </p14:sldIdLst>
        </p14:section>
        <p14:section name="DAY 1" id="{53B3C7C3-4ADF-4046-B477-9F8F4D7B9720}">
          <p14:sldIdLst>
            <p14:sldId id="5035"/>
            <p14:sldId id="4953"/>
            <p14:sldId id="2076137137"/>
            <p14:sldId id="2076137139"/>
            <p14:sldId id="2076137138"/>
            <p14:sldId id="2076137136"/>
            <p14:sldId id="2076137135"/>
            <p14:sldId id="2076137141"/>
            <p14:sldId id="2076137142"/>
            <p14:sldId id="4969"/>
            <p14:sldId id="4955"/>
            <p14:sldId id="4956"/>
            <p14:sldId id="4970"/>
            <p14:sldId id="4968"/>
            <p14:sldId id="2076137143"/>
            <p14:sldId id="2076137145"/>
            <p14:sldId id="2076137146"/>
          </p14:sldIdLst>
        </p14:section>
        <p14:section name="DAY 2" id="{65B9012F-2D0B-4648-A424-2E2CD0B3D7EF}">
          <p14:sldIdLst>
            <p14:sldId id="2076137144"/>
            <p14:sldId id="2076137149"/>
            <p14:sldId id="4960"/>
            <p14:sldId id="4959"/>
            <p14:sldId id="2076137132"/>
            <p14:sldId id="2076137133"/>
            <p14:sldId id="2076137134"/>
            <p14:sldId id="2076137140"/>
            <p14:sldId id="2076137150"/>
            <p14:sldId id="2076137148"/>
            <p14:sldId id="2076137147"/>
          </p14:sldIdLst>
        </p14:section>
        <p14:section name="EXAM PREP" id="{DC6E271A-6F19-4C08-BC8F-D9AC4521F3E2}">
          <p14:sldIdLst>
            <p14:sldId id="4926"/>
            <p14:sldId id="4928"/>
            <p14:sldId id="4929"/>
            <p14:sldId id="4930"/>
            <p14:sldId id="4931"/>
            <p14:sldId id="4932"/>
            <p14:sldId id="4933"/>
            <p14:sldId id="5027"/>
            <p14:sldId id="4992"/>
            <p14:sldId id="4993"/>
            <p14:sldId id="4994"/>
            <p14:sldId id="4995"/>
            <p14:sldId id="4996"/>
            <p14:sldId id="4997"/>
            <p14:sldId id="49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C"/>
    <a:srgbClr val="0072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59" autoAdjust="0"/>
    <p:restoredTop sz="95256" autoAdjust="0"/>
  </p:normalViewPr>
  <p:slideViewPr>
    <p:cSldViewPr snapToGrid="0" snapToObjects="1">
      <p:cViewPr varScale="1">
        <p:scale>
          <a:sx n="104" d="100"/>
          <a:sy n="104" d="100"/>
        </p:scale>
        <p:origin x="186" y="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66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52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21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8.pn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openclipart.org/detail/31807/fwd__bubble_hand_drawn-by-rejon-17766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34790BE-005C-42C0-81AA-F40A49A26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9F6973A-9D3A-944E-A05F-C82375044B89}"/>
              </a:ext>
            </a:extLst>
          </p:cNvPr>
          <p:cNvSpPr txBox="1">
            <a:spLocks/>
          </p:cNvSpPr>
          <p:nvPr/>
        </p:nvSpPr>
        <p:spPr>
          <a:xfrm>
            <a:off x="419519" y="1763703"/>
            <a:ext cx="8304962" cy="1616093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/>
                </a:solidFill>
              </a:rPr>
              <a:t>Exam AZ-700: Designing and Implementing Microsoft Azure Networking Solutions</a:t>
            </a:r>
            <a:br>
              <a:rPr lang="en-US" sz="3200" b="1" dirty="0">
                <a:solidFill>
                  <a:schemeClr val="bg1"/>
                </a:solidFill>
              </a:rPr>
            </a:br>
            <a:r>
              <a:rPr lang="en-US" sz="3200" b="1" dirty="0">
                <a:solidFill>
                  <a:schemeClr val="bg1"/>
                </a:solidFill>
              </a:rPr>
              <a:t>Training Course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ED6A33-CE16-4C67-B508-635E332750F7}"/>
              </a:ext>
            </a:extLst>
          </p:cNvPr>
          <p:cNvSpPr txBox="1"/>
          <p:nvPr/>
        </p:nvSpPr>
        <p:spPr>
          <a:xfrm>
            <a:off x="2286000" y="238708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800" b="1" dirty="0">
              <a:solidFill>
                <a:srgbClr val="000000"/>
              </a:solidFill>
              <a:latin typeface="Segoe Pro Display Semibold" panose="020B07020405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A9CDB6-D448-4882-B529-632874F27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719" y="0"/>
            <a:ext cx="7904762" cy="1571429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431133CA-813E-4ADE-A0E1-8120130CC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3275816"/>
            <a:ext cx="1293813" cy="139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B7B2676-3D8C-479F-90BC-C67896DA7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275816"/>
            <a:ext cx="1501775" cy="137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7725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timw.info/az700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F8F4-4D10-47F1-8C07-88C7D335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20" y="1581779"/>
            <a:ext cx="2575879" cy="19799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D69BE5-F98B-564B-A35E-584302C76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" y="4707653"/>
            <a:ext cx="1946938" cy="42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VM Networking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3D69FB-40F5-4C27-80FC-9C1052C5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85" y="798197"/>
            <a:ext cx="6819630" cy="386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7950C0-8FBA-B04F-95B8-B53D6914D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67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Site-to-Site VPN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E470E0-D196-3C44-99F4-0CACD1BC8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86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Active/Active VPN Topologies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065CB4-F8C2-3A4C-BAC7-522DAA140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3164962"/>
            <a:ext cx="5715000" cy="1739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7A2D89-CE36-E348-AE1A-CA11EA27B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0" y="943149"/>
            <a:ext cx="57150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3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ExpressRoute Peering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DF7436-9BFE-6B4A-8578-428A345DF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56" y="777589"/>
            <a:ext cx="8455688" cy="40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04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ExpressRoute Service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738EB7-049B-D44D-B6ED-FFD4C868C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67" y="771379"/>
            <a:ext cx="8284866" cy="407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678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Name Resolution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6C5CDF-8951-ED46-A519-A9B08B274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374" y="719768"/>
            <a:ext cx="5973424" cy="436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724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DNS Private Zones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34DC60-F6FD-E947-AF74-4DDBFA76A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755999"/>
            <a:ext cx="78740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37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Virtual WAN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3E3C16-32E4-7443-84BA-944E83801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80" y="629147"/>
            <a:ext cx="7612439" cy="451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58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Secured Virtual Hub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40FD7D-D0E8-1746-B2B1-0BF1D83BF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461" y="687584"/>
            <a:ext cx="6135077" cy="415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60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519417"/>
            <a:ext cx="6386148" cy="2466818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 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7AA9D-F8A5-0B40-B1A5-4C207F968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8" y="4707653"/>
            <a:ext cx="1946938" cy="42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CC5980-6B9D-9E4A-830D-C477FC76E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8F69935-9A47-4726-A90A-DC3F71C1D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98800" y="947737"/>
            <a:ext cx="441325" cy="4413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A1BD819-4D51-429D-B3B6-EF533ED9F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98799" y="3121025"/>
            <a:ext cx="441325" cy="44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95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33D303-9982-204C-8767-1976E8193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71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88B9C2-A4C7-3C4A-A6C4-128232849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59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909AE9-0042-544C-873A-93AF4BE45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633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61EB4C-E99F-094C-B4B3-E2D4E6D50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88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Forced Tunneling - S2S VPN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2050" name="Picture 2" descr="Diagram shows forced tunneling.">
            <a:extLst>
              <a:ext uri="{FF2B5EF4-FFF2-40B4-BE49-F238E27FC236}">
                <a16:creationId xmlns:a16="http://schemas.microsoft.com/office/drawing/2014/main" id="{CA482381-C2B3-418C-A5D4-B1AA538A4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06" y="692149"/>
            <a:ext cx="4660188" cy="432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815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 Gateway E2E TLS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4098" name="Picture 2" descr="scenario image">
            <a:extLst>
              <a:ext uri="{FF2B5EF4-FFF2-40B4-BE49-F238E27FC236}">
                <a16:creationId xmlns:a16="http://schemas.microsoft.com/office/drawing/2014/main" id="{F46A34C3-BF91-41ED-B49E-597DC650C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43" y="655224"/>
            <a:ext cx="7732713" cy="443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539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Route Server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3074" name="Picture 2" descr="Diagram showing Azure Route Server configured in a virtual network.">
            <a:extLst>
              <a:ext uri="{FF2B5EF4-FFF2-40B4-BE49-F238E27FC236}">
                <a16:creationId xmlns:a16="http://schemas.microsoft.com/office/drawing/2014/main" id="{5DE4E519-F037-4605-86AF-B7AD4F5CC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150" y="654050"/>
            <a:ext cx="4747699" cy="436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807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Forced Tunneling - Azure Firewall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A11DD1-838E-429C-8DB2-959CEF798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550" y="654491"/>
            <a:ext cx="6621000" cy="434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332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Firewall Manager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4098" name="Picture 2" descr="thumbnail image 1 captioned Azure Firewall Manager">
            <a:extLst>
              <a:ext uri="{FF2B5EF4-FFF2-40B4-BE49-F238E27FC236}">
                <a16:creationId xmlns:a16="http://schemas.microsoft.com/office/drawing/2014/main" id="{18D133BA-37C2-4C37-8942-78D9F019C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187" y="560553"/>
            <a:ext cx="6651625" cy="447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942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Hybrid Networking</a:t>
            </a:r>
          </a:p>
          <a:p>
            <a:r>
              <a:rPr lang="en-US" dirty="0"/>
              <a:t>Core Networking Infrastructure</a:t>
            </a:r>
          </a:p>
          <a:p>
            <a:r>
              <a:rPr lang="en-US" dirty="0"/>
              <a:t>Routing, Start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C728C5-1704-E84F-B5AE-8BCDFF4CD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" y="4707653"/>
            <a:ext cx="1946938" cy="42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7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C9BBBD-AA6A-A046-9B7A-967B52B89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585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36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 vs Front Door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97EFF4-9630-2E4B-BCB0-D9914ECDB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09" y="681124"/>
            <a:ext cx="7952781" cy="435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7618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C4A409-A216-5345-8B75-063DF7C85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" y="652305"/>
            <a:ext cx="72771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87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Private Endpoints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67B31C-1D26-9240-BF6C-548258FCA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532" y="836107"/>
            <a:ext cx="7171590" cy="389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028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Private Endpoint DNS Config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92D631-186E-8047-BAFF-3CB652E5C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698499"/>
            <a:ext cx="8293100" cy="4445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DEF561-2B69-4432-B343-1E4FE1B97FE8}"/>
              </a:ext>
            </a:extLst>
          </p:cNvPr>
          <p:cNvSpPr/>
          <p:nvPr/>
        </p:nvSpPr>
        <p:spPr>
          <a:xfrm>
            <a:off x="4638354" y="4351800"/>
            <a:ext cx="3517900" cy="4053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 from Azure</a:t>
            </a:r>
          </a:p>
        </p:txBody>
      </p:sp>
    </p:spTree>
    <p:extLst>
      <p:ext uri="{BB962C8B-B14F-4D97-AF65-F5344CB8AC3E}">
        <p14:creationId xmlns:p14="http://schemas.microsoft.com/office/powerpoint/2010/main" val="38878748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Private Endpoint DNS Config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2035778-0C2B-4CDD-805C-9BD151AB6B65}"/>
              </a:ext>
            </a:extLst>
          </p:cNvPr>
          <p:cNvSpPr/>
          <p:nvPr/>
        </p:nvSpPr>
        <p:spPr>
          <a:xfrm>
            <a:off x="4728550" y="4505799"/>
            <a:ext cx="3301970" cy="35671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 from on-premises</a:t>
            </a:r>
          </a:p>
        </p:txBody>
      </p:sp>
      <p:pic>
        <p:nvPicPr>
          <p:cNvPr id="1026" name="Picture 2" descr="On-premises using Azure DNS">
            <a:extLst>
              <a:ext uri="{FF2B5EF4-FFF2-40B4-BE49-F238E27FC236}">
                <a16:creationId xmlns:a16="http://schemas.microsoft.com/office/drawing/2014/main" id="{6264BA81-6495-4ECF-AE42-EE62D6AED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566" y="675897"/>
            <a:ext cx="6821488" cy="428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0918B70-983A-4872-9774-E0FC91AE7DBA}"/>
              </a:ext>
            </a:extLst>
          </p:cNvPr>
          <p:cNvSpPr/>
          <p:nvPr/>
        </p:nvSpPr>
        <p:spPr>
          <a:xfrm>
            <a:off x="555304" y="4306664"/>
            <a:ext cx="3517900" cy="4053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 from on-premises</a:t>
            </a:r>
          </a:p>
        </p:txBody>
      </p:sp>
    </p:spTree>
    <p:extLst>
      <p:ext uri="{BB962C8B-B14F-4D97-AF65-F5344CB8AC3E}">
        <p14:creationId xmlns:p14="http://schemas.microsoft.com/office/powerpoint/2010/main" val="14026608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Monitor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4" name="Picture 2" descr="Azure Monitor overview">
            <a:extLst>
              <a:ext uri="{FF2B5EF4-FFF2-40B4-BE49-F238E27FC236}">
                <a16:creationId xmlns:a16="http://schemas.microsoft.com/office/drawing/2014/main" id="{BCA58316-7745-4007-BE98-E06DD52A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" y="673639"/>
            <a:ext cx="7499350" cy="4128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6817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Log Analytics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4D8E95E-EAB7-4E8B-91F4-0DA39FCFDA56}"/>
              </a:ext>
            </a:extLst>
          </p:cNvPr>
          <p:cNvGrpSpPr/>
          <p:nvPr/>
        </p:nvGrpSpPr>
        <p:grpSpPr>
          <a:xfrm>
            <a:off x="147259" y="1067363"/>
            <a:ext cx="8849481" cy="3598862"/>
            <a:chOff x="147259" y="1067363"/>
            <a:chExt cx="8849481" cy="3598862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A530313-7191-4A4C-A4E1-40357DD917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259" y="1067363"/>
              <a:ext cx="8849481" cy="3598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CC355A5-8C97-4CEF-BFB2-61D57EBDD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64050" y="2866794"/>
              <a:ext cx="1011116" cy="2383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02823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493261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Routing, Finish</a:t>
            </a:r>
          </a:p>
          <a:p>
            <a:r>
              <a:rPr lang="en-US" dirty="0"/>
              <a:t>Secure and Monitor Networks</a:t>
            </a:r>
          </a:p>
          <a:p>
            <a:r>
              <a:rPr lang="en-US" dirty="0"/>
              <a:t>Private Access to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C4F226-6372-4741-8284-4F8AA1EB0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" y="4707653"/>
            <a:ext cx="1946938" cy="42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0095779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522790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0319080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32701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3378543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313842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AD86EE-0738-6E42-A334-30D5954B6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890D1B-0039-AA4F-A832-8A815DC22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05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22DA50-C8B1-104C-AD69-5FACE447E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284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9FBEFC-305B-F34D-B46C-B3DD8E111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99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568093" y="2110085"/>
              <a:ext cx="4007828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timw.info/az700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A24B991-AC2C-D44C-A30B-F0DD715A4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" y="4707653"/>
            <a:ext cx="1946938" cy="42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829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45C7B4-9582-0D41-89FE-D657EDAAF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02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F3732D-F9A4-8747-9454-639F90016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72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818799-4E0B-244B-B49A-AB4936538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873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CFC852-65FE-714B-AF39-55D25B9E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3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Tim’s “Frankenstein Project”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1780219" y="2110085"/>
              <a:ext cx="5583580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 err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</a:t>
              </a:r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/</a:t>
              </a:r>
              <a:r>
                <a:rPr lang="en-US" sz="4400" b="1" cap="none" spc="0" dirty="0" err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frankenstein</a:t>
              </a:r>
              <a:endParaRPr lang="en-US" sz="4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A24B991-AC2C-D44C-A30B-F0DD715A4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" y="4707653"/>
            <a:ext cx="1946938" cy="42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12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an Associate (not Fundamentals) certification, so we will move quickly and assume intermediate-level Azure skills</a:t>
            </a:r>
          </a:p>
          <a:p>
            <a:pPr lvl="1"/>
            <a:r>
              <a:rPr lang="en-US" dirty="0"/>
              <a:t>CompTIA Network+ covers the fundamentals</a:t>
            </a:r>
          </a:p>
          <a:p>
            <a:r>
              <a:rPr lang="en-US" dirty="0"/>
              <a:t>2 hours  /  15 minute break / 1 hour 45 min</a:t>
            </a:r>
          </a:p>
          <a:p>
            <a:r>
              <a:rPr lang="en-US" dirty="0"/>
              <a:t>Plan on reviewing the playback recording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45E78-A31F-234F-8C6B-BB4558089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" y="4707653"/>
            <a:ext cx="1946938" cy="42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Network Engineer Associate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10B2E0-15FC-5A48-8F13-04C23F536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" y="4707653"/>
            <a:ext cx="1946938" cy="4214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847E4A-B641-47D0-8F28-592CFC0B6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06" y="959040"/>
            <a:ext cx="7618387" cy="342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67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6F3BBB-9D24-CB47-B818-884549F3F9B6}"/>
              </a:ext>
            </a:extLst>
          </p:cNvPr>
          <p:cNvSpPr txBox="1"/>
          <p:nvPr/>
        </p:nvSpPr>
        <p:spPr>
          <a:xfrm>
            <a:off x="1984693" y="3996956"/>
            <a:ext cx="225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Content</a:t>
            </a:r>
            <a:br>
              <a:rPr lang="en-US" sz="1600" dirty="0"/>
            </a:br>
            <a:r>
              <a:rPr lang="en-US" sz="1600" dirty="0"/>
              <a:t>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D091DA-7DFF-574F-8E26-4C6925BE05D4}"/>
              </a:ext>
            </a:extLst>
          </p:cNvPr>
          <p:cNvSpPr txBox="1"/>
          <p:nvPr/>
        </p:nvSpPr>
        <p:spPr>
          <a:xfrm>
            <a:off x="3554290" y="4504912"/>
            <a:ext cx="1879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Practical</a:t>
            </a:r>
            <a:br>
              <a:rPr lang="en-US" sz="1600" dirty="0"/>
            </a:br>
            <a:r>
              <a:rPr lang="en-US" sz="1600" dirty="0"/>
              <a:t>application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166F87-8DC2-C744-81A9-472E4E2FCD5E}"/>
              </a:ext>
            </a:extLst>
          </p:cNvPr>
          <p:cNvSpPr txBox="1"/>
          <p:nvPr/>
        </p:nvSpPr>
        <p:spPr>
          <a:xfrm>
            <a:off x="5057050" y="3971431"/>
            <a:ext cx="1879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Test-taking</a:t>
            </a:r>
            <a:br>
              <a:rPr lang="en-US" sz="1600" dirty="0"/>
            </a:br>
            <a:r>
              <a:rPr lang="en-US" sz="1600" dirty="0"/>
              <a:t>skills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4837C9-4C77-EC4D-A6BF-B654A9714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800541" y="879681"/>
            <a:ext cx="3449130" cy="373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852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6957</TotalTime>
  <Words>369</Words>
  <Application>Microsoft Office PowerPoint</Application>
  <PresentationFormat>On-screen Show (16:9)</PresentationFormat>
  <Paragraphs>98</Paragraphs>
  <Slides>53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Gotham Medium</vt:lpstr>
      <vt:lpstr>Segoe Pro Display Semibold</vt:lpstr>
      <vt:lpstr>Tahoma</vt:lpstr>
      <vt:lpstr>Times New Roman</vt:lpstr>
      <vt:lpstr>Standard_LiveLessons_2017</vt:lpstr>
      <vt:lpstr>PowerPoint Presentation</vt:lpstr>
      <vt:lpstr>Tim Warner</vt:lpstr>
      <vt:lpstr>Day 1 of 2 Agenda</vt:lpstr>
      <vt:lpstr>Day 2 of 2 Agenda</vt:lpstr>
      <vt:lpstr>Course Materials</vt:lpstr>
      <vt:lpstr>Tim’s “Frankenstein Project”</vt:lpstr>
      <vt:lpstr>A Different Kind of Training</vt:lpstr>
      <vt:lpstr>Azure Network Engineer Associate</vt:lpstr>
      <vt:lpstr> </vt:lpstr>
      <vt:lpstr>Thank you!</vt:lpstr>
      <vt:lpstr>VM Networking</vt:lpstr>
      <vt:lpstr>Site-to-Site VPN</vt:lpstr>
      <vt:lpstr>Active/Active VPN Topologies</vt:lpstr>
      <vt:lpstr>ExpressRoute Peering Types</vt:lpstr>
      <vt:lpstr>ExpressRoute Service Models</vt:lpstr>
      <vt:lpstr>Azure Name Resolution</vt:lpstr>
      <vt:lpstr>Azure DNS Private Zones</vt:lpstr>
      <vt:lpstr>Virtual WAN</vt:lpstr>
      <vt:lpstr>Secured Virtual Hub</vt:lpstr>
      <vt:lpstr>Load Balancing</vt:lpstr>
      <vt:lpstr>VNet Peering</vt:lpstr>
      <vt:lpstr>Network Virtual Appliance</vt:lpstr>
      <vt:lpstr>Azure Load Balancer</vt:lpstr>
      <vt:lpstr>Application Gateway</vt:lpstr>
      <vt:lpstr>Forced Tunneling - S2S VPN</vt:lpstr>
      <vt:lpstr>App Gateway E2E TLS</vt:lpstr>
      <vt:lpstr>Azure Route Server</vt:lpstr>
      <vt:lpstr>Forced Tunneling - Azure Firewall</vt:lpstr>
      <vt:lpstr>Azure Firewall Manager</vt:lpstr>
      <vt:lpstr>Traffic Manager</vt:lpstr>
      <vt:lpstr>Front Door Service</vt:lpstr>
      <vt:lpstr>Traffic Manager vs Front Door</vt:lpstr>
      <vt:lpstr>Service Endpoints</vt:lpstr>
      <vt:lpstr>Private Endpoints</vt:lpstr>
      <vt:lpstr>Private Endpoint DNS Config</vt:lpstr>
      <vt:lpstr>Private Endpoint DNS Config</vt:lpstr>
      <vt:lpstr>Azure Monitor</vt:lpstr>
      <vt:lpstr>Log Analytics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156</cp:revision>
  <dcterms:created xsi:type="dcterms:W3CDTF">2015-09-28T19:52:00Z</dcterms:created>
  <dcterms:modified xsi:type="dcterms:W3CDTF">2021-07-27T13:17:12Z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